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 id="300" r:id="rId46"/>
    <p:sldId id="301" r:id="rId47"/>
    <p:sldId id="30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1654"/>
  </p:normalViewPr>
  <p:slideViewPr>
    <p:cSldViewPr snapToGrid="0" snapToObjects="1">
      <p:cViewPr varScale="1">
        <p:scale>
          <a:sx n="93" d="100"/>
          <a:sy n="93" d="100"/>
        </p:scale>
        <p:origin x="20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22/05/19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partire dallo scenario, sono stati costruiti i </a:t>
            </a:r>
            <a:r>
              <a:rPr lang="it-IT" dirty="0" err="1"/>
              <a:t>claim</a:t>
            </a:r>
            <a:r>
              <a:rPr lang="it-IT" dirty="0"/>
              <a:t>, cioè ne sono state analizzate le caratteristiche evidenziando eventuali pro e contro di ciascun </a:t>
            </a:r>
            <a:r>
              <a:rPr lang="it-IT" dirty="0" err="1"/>
              <a:t>claim</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370610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ne sono poi stati analizzati i </a:t>
            </a:r>
            <a:r>
              <a:rPr lang="it-IT" dirty="0" err="1"/>
              <a:t>claim</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3195478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dall’analisi dei </a:t>
            </a:r>
            <a:r>
              <a:rPr lang="it-IT" dirty="0" err="1"/>
              <a:t>claim</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2185288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pronti per iniziare a realizzare alcuni prototipi del sistema.</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34</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37</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3610044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44</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Esaminate le caratteristiche del problema, abbiamo iniziato a pensare ad una soluzione che potesse aiutare a risolverlo. </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24738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129095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22/05/19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22/05/19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22/05/19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22/05/19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22/05/19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22/05/19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22/05/19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22/05/19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22/05/19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22/05/19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22/05/19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22/05/19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0" y="3608516"/>
            <a:ext cx="4448175" cy="911117"/>
          </a:xfrm>
        </p:spPr>
        <p:txBody>
          <a:bodyPr>
            <a:normAutofit/>
          </a:bodyPr>
          <a:lstStyle/>
          <a:p>
            <a:pPr algn="l"/>
            <a:r>
              <a:rPr lang="it-IT" sz="1700"/>
              <a:t>Interazione Uomo Macchina e Usabilità del Software - 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20000"/>
          </a:bodyPr>
          <a:lstStyle/>
          <a:p>
            <a:pPr marL="0" indent="0">
              <a:buNone/>
            </a:pPr>
            <a:r>
              <a:rPr lang="it-IT" dirty="0"/>
              <a:t>Dalle interviste è risultato che:</a:t>
            </a:r>
          </a:p>
          <a:p>
            <a:pPr lvl="0"/>
            <a:r>
              <a:rPr lang="it-IT" dirty="0"/>
              <a:t>la tecnologia potrebbe giocare un ruolo rilevante per l’assegnazione di un alloggio.</a:t>
            </a:r>
          </a:p>
          <a:p>
            <a:pPr lvl="0"/>
            <a:r>
              <a:rPr lang="it-IT" dirty="0"/>
              <a:t>si preferisce alloggiare in un immobile non troppo distante da quello che si è dovuto lasciare, ove possibile.</a:t>
            </a:r>
          </a:p>
          <a:p>
            <a:pPr lvl="0"/>
            <a:r>
              <a:rPr lang="it-IT" dirty="0"/>
              <a:t>Consentire ai cittadini di mettere i propri immobili a disposizione potrebbe aiutare sensibilmente le persone nella fase di gestione delle emergenze e renderebbe addirittura plausibile saltare la fase di smistamento in tendopoli.</a:t>
            </a:r>
          </a:p>
          <a:p>
            <a:pPr lvl="0"/>
            <a:r>
              <a:rPr lang="it-IT" dirty="0"/>
              <a:t>l’iter burocratico deve essere ridotto al minimo.</a:t>
            </a:r>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fontScale="55000" lnSpcReduction="20000"/>
          </a:bodyPr>
          <a:lstStyle/>
          <a:p>
            <a:pPr marL="0" indent="0">
              <a:buNone/>
            </a:pPr>
            <a:r>
              <a:rPr lang="it-IT" sz="4400" dirty="0"/>
              <a:t>Dal sondaggio online è risultato che:</a:t>
            </a:r>
          </a:p>
          <a:p>
            <a:pPr lvl="0"/>
            <a:r>
              <a:rPr lang="it-IT" sz="3100" dirty="0"/>
              <a:t>la maggioranza degli intervistati ha un ottimo rapporto con la tecnologia;</a:t>
            </a:r>
          </a:p>
          <a:p>
            <a:pPr lvl="0"/>
            <a:r>
              <a:rPr lang="it-IT" sz="3100" dirty="0"/>
              <a:t>spesso si possiedono altri immobili oltre a quello in cui si vive;</a:t>
            </a:r>
          </a:p>
          <a:p>
            <a:pPr lvl="0"/>
            <a:r>
              <a:rPr lang="it-IT" sz="3100" dirty="0"/>
              <a:t>si possiede in media un solo altro immobile oltre a quello in cui si vive;</a:t>
            </a:r>
          </a:p>
          <a:p>
            <a:pPr lvl="0"/>
            <a:r>
              <a:rPr lang="it-IT" sz="3100" dirty="0"/>
              <a:t>si è propensi a mettere a disposizione l’immobile in caso di emergenza;</a:t>
            </a:r>
          </a:p>
          <a:p>
            <a:pPr lvl="0"/>
            <a:r>
              <a:rPr lang="it-IT" sz="3100" dirty="0"/>
              <a:t>operazioni burocratiche con tempi lunghi farebbero desistere la maggior parte degli intervistati dal mettere a disposizione un proprio immobile;</a:t>
            </a:r>
          </a:p>
          <a:p>
            <a:pPr lvl="0"/>
            <a:r>
              <a:rPr lang="it-IT" sz="3100" dirty="0"/>
              <a:t>la maggioranza degli intervistati non ha dovuto trovare un altro alloggio per cause di forza maggiore;</a:t>
            </a:r>
          </a:p>
          <a:p>
            <a:pPr lvl="0"/>
            <a:r>
              <a:rPr lang="it-IT" sz="3100" dirty="0"/>
              <a:t>chi si è trovato in situazione di emergenza si è mosso autonomamente nel trovare una nuova sistemazione;</a:t>
            </a:r>
          </a:p>
          <a:p>
            <a:pPr lvl="0"/>
            <a:r>
              <a:rPr lang="it-IT" sz="3100" dirty="0"/>
              <a:t>le persone mediamente vogliono restare nella stessa area di quella dell’abitazione lasciata;</a:t>
            </a:r>
          </a:p>
          <a:p>
            <a:pPr lvl="0"/>
            <a:r>
              <a:rPr lang="it-IT" sz="3100" dirty="0"/>
              <a:t>i nuclei familiari sono composti per lo più da 4 persone e sono prevalentemente assenti persone portatrici di handicap;</a:t>
            </a:r>
          </a:p>
          <a:p>
            <a:pPr lvl="0"/>
            <a:r>
              <a:rPr lang="it-IT" sz="3100" dirty="0"/>
              <a:t>è risultato molto importante dare la possibilità di mettere a disposizione e assegnare un immobile online.</a:t>
            </a:r>
          </a:p>
          <a:p>
            <a:pPr marL="0" indent="0">
              <a:buNone/>
            </a:pPr>
            <a:endParaRPr lang="it-IT" dirty="0"/>
          </a:p>
        </p:txBody>
      </p:sp>
    </p:spTree>
    <p:extLst>
      <p:ext uri="{BB962C8B-B14F-4D97-AF65-F5344CB8AC3E}">
        <p14:creationId xmlns:p14="http://schemas.microsoft.com/office/powerpoint/2010/main" val="4916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A seguito delle interviste condotte con potenziali utenti ed esperti del settore e del sondaggio online, si è proceduto con la creazione di ‘Personas’ che abbiano una sintesi delle caratteristiche degli utenti target del sistema. </a:t>
            </a:r>
            <a:br>
              <a:rPr lang="it-IT" sz="2400" dirty="0"/>
            </a:br>
            <a:r>
              <a:rPr lang="it-IT" sz="2400" dirty="0"/>
              <a:t>Ogni Persona rappresenta un particolare gruppo di utenti. Avremo quindi</a:t>
            </a:r>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lnSpcReduction="10000"/>
          </a:bodyPr>
          <a:lstStyle/>
          <a:p>
            <a:pPr marL="0" indent="0">
              <a:buNone/>
            </a:pPr>
            <a:r>
              <a:rPr lang="en" dirty="0"/>
              <a:t>Uno scenario è una descrizione dell’interazione di uno o più utenti con un </a:t>
            </a:r>
            <a:r>
              <a:rPr lang="it-IT" dirty="0"/>
              <a:t>s</a:t>
            </a:r>
            <a:r>
              <a:rPr lang="en" dirty="0"/>
              <a:t>istema, dispositivo o processo, con lo scopo di raggiungere un obbiettivo sotto determinate condizioni e vincoli. </a:t>
            </a:r>
          </a:p>
          <a:p>
            <a:pPr marL="0" indent="0">
              <a:buNone/>
            </a:pPr>
            <a:r>
              <a:rPr lang="en" dirty="0"/>
              <a:t>Gli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550" dirty="0"/>
              <a:t>Sono le ore 18:00 e Davide è appena uscito dall’ufficio e deve rincasare. Dal momento che si sposta con i mezzi pubblici, è costretto ad attendere mezz’ora il pullman. Una volta rientrato, Davide è fisicamente e mentalmente stanco e quindi decide di passare un po’ di tempo con sua moglie. A seguito di una chiacchierata con quest’ultima, si rende conto che gli altri due suoi immobili (uno in Calabria e uno in Molise) sono inutilizzati per gran parte dell’anno e che quindi potrebbero essere messi a disposizione di altre persone in situazioni di emergenza. Il giorno successivo è sabato e il Comune del suo paese è aperto solo dal lunedì al venerdì; è quindi costretto ad aspettare che una nuova settimana inizi e prendere una giornata di permesso dal lavoro per informarsi al Comune. Il lunedì, dopo diverse ore di attesa, riesce a parlare con un responsabile della Protezione Civile ed apprende che attualmente non esiste un modo per mettere a disposizione un proprio immobile. Dopo mezza giornata stressante spesa al comune ad attendere, torna a casa e decide di prendere iniziativa da solo: crea un gruppo su Facebook e mette un annuncio relativo ai suoi immobili per tutte le persone che si trovano in stato di emergenza.</a:t>
            </a:r>
          </a:p>
          <a:p>
            <a:pPr marL="0" indent="0">
              <a:buNone/>
            </a:pPr>
            <a:r>
              <a:rPr lang="it-IT" sz="1550" dirty="0"/>
              <a:t>Purtroppo, diffondere la notizia della creazione del gruppo non è facile, e per forza di cose il numero di persone raggiunto non è elevato. </a:t>
            </a:r>
          </a:p>
          <a:p>
            <a:pPr marL="0" indent="0">
              <a:buNone/>
            </a:pPr>
            <a:r>
              <a:rPr lang="it-IT" sz="1550" dirty="0"/>
              <a:t>Decide dunque di rivolgersi anche ad alcune associazioni presenti sul territorio che si occupano proprio di trovare una sistemazione a chi ne ha bisogno, ma purtroppo tali associazioni non sono né presenti ovunque né egualmente affidabili e non è riuscito a trovarne una in Calabria.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r>
              <a:rPr lang="en-US" sz="4000" kern="1200">
                <a:solidFill>
                  <a:schemeClr val="bg1"/>
                </a:solidFill>
                <a:latin typeface="+mj-lt"/>
                <a:ea typeface="+mj-ea"/>
                <a:cs typeface="+mj-cs"/>
              </a:rPr>
              <a:t>Problem Scenario – Claim (</a:t>
            </a:r>
            <a:r>
              <a:rPr lang="en-US" sz="4000" kern="1200" err="1">
                <a:solidFill>
                  <a:schemeClr val="bg1"/>
                </a:solidFill>
                <a:latin typeface="+mj-lt"/>
                <a:ea typeface="+mj-ea"/>
                <a:cs typeface="+mj-cs"/>
              </a:rPr>
              <a:t>Esempio</a:t>
            </a:r>
            <a:r>
              <a:rPr lang="en-US" sz="4000" kern="1200">
                <a:solidFill>
                  <a:schemeClr val="bg1"/>
                </a:solidFill>
                <a:latin typeface="+mj-lt"/>
                <a:ea typeface="+mj-ea"/>
                <a:cs typeface="+mj-cs"/>
              </a:rPr>
              <a:t>)</a:t>
            </a:r>
          </a:p>
        </p:txBody>
      </p:sp>
      <p:graphicFrame>
        <p:nvGraphicFramePr>
          <p:cNvPr id="8" name="Tabella 7">
            <a:extLst>
              <a:ext uri="{FF2B5EF4-FFF2-40B4-BE49-F238E27FC236}">
                <a16:creationId xmlns:a16="http://schemas.microsoft.com/office/drawing/2014/main" id="{CDA74D4E-F245-3E47-A78F-96889A04B823}"/>
              </a:ext>
            </a:extLst>
          </p:cNvPr>
          <p:cNvGraphicFramePr>
            <a:graphicFrameLocks noGrp="1"/>
          </p:cNvGraphicFramePr>
          <p:nvPr>
            <p:extLst>
              <p:ext uri="{D42A27DB-BD31-4B8C-83A1-F6EECF244321}">
                <p14:modId xmlns:p14="http://schemas.microsoft.com/office/powerpoint/2010/main" val="442486844"/>
              </p:ext>
            </p:extLst>
          </p:nvPr>
        </p:nvGraphicFramePr>
        <p:xfrm>
          <a:off x="628650" y="1890489"/>
          <a:ext cx="7886700" cy="4503872"/>
        </p:xfrm>
        <a:graphic>
          <a:graphicData uri="http://schemas.openxmlformats.org/drawingml/2006/table">
            <a:tbl>
              <a:tblPr firstRow="1" firstCol="1" bandRow="1">
                <a:tableStyleId>{5C22544A-7EE6-4342-B048-85BDC9FD1C3A}</a:tableStyleId>
              </a:tblPr>
              <a:tblGrid>
                <a:gridCol w="2642088">
                  <a:extLst>
                    <a:ext uri="{9D8B030D-6E8A-4147-A177-3AD203B41FA5}">
                      <a16:colId xmlns:a16="http://schemas.microsoft.com/office/drawing/2014/main" val="1318648402"/>
                    </a:ext>
                  </a:extLst>
                </a:gridCol>
                <a:gridCol w="5244612">
                  <a:extLst>
                    <a:ext uri="{9D8B030D-6E8A-4147-A177-3AD203B41FA5}">
                      <a16:colId xmlns:a16="http://schemas.microsoft.com/office/drawing/2014/main" val="191658464"/>
                    </a:ext>
                  </a:extLst>
                </a:gridCol>
              </a:tblGrid>
              <a:tr h="172368">
                <a:tc>
                  <a:txBody>
                    <a:bodyPr/>
                    <a:lstStyle/>
                    <a:p>
                      <a:pPr>
                        <a:lnSpc>
                          <a:spcPct val="107000"/>
                        </a:lnSpc>
                        <a:spcAft>
                          <a:spcPts val="0"/>
                        </a:spcAft>
                      </a:pPr>
                      <a:r>
                        <a:rPr lang="it-IT" sz="1200" dirty="0">
                          <a:effectLst/>
                        </a:rPr>
                        <a:t>Situation </a:t>
                      </a:r>
                      <a:r>
                        <a:rPr lang="it-IT" sz="1200" dirty="0" err="1">
                          <a:effectLst/>
                        </a:rPr>
                        <a:t>features</a:t>
                      </a:r>
                      <a:r>
                        <a:rPr lang="it-IT" sz="1200" dirty="0">
                          <a:effectLst/>
                        </a:rPr>
                        <a:t> (</a:t>
                      </a:r>
                      <a:r>
                        <a:rPr lang="it-IT" sz="1200" dirty="0" err="1">
                          <a:effectLst/>
                        </a:rPr>
                        <a:t>Problem</a:t>
                      </a:r>
                      <a:r>
                        <a:rPr lang="it-IT" sz="1200" dirty="0">
                          <a:effectLst/>
                        </a:rPr>
                        <a:t> scenario 1)</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Pro (+) e Contro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768626132"/>
                  </a:ext>
                </a:extLst>
              </a:tr>
              <a:tr h="1053531">
                <a:tc>
                  <a:txBody>
                    <a:bodyPr/>
                    <a:lstStyle/>
                    <a:p>
                      <a:pPr>
                        <a:lnSpc>
                          <a:spcPct val="107000"/>
                        </a:lnSpc>
                        <a:spcAft>
                          <a:spcPts val="0"/>
                        </a:spcAft>
                      </a:pPr>
                      <a:r>
                        <a:rPr lang="it-IT" sz="1400" dirty="0">
                          <a:effectLst/>
                        </a:rPr>
                        <a:t>Mettere a disposizione un immobile</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Davide può aiutare i cittadini che hanno bisogno di una casa per situazioni di emergenze</a:t>
                      </a:r>
                    </a:p>
                    <a:p>
                      <a:pPr>
                        <a:lnSpc>
                          <a:spcPct val="107000"/>
                        </a:lnSpc>
                        <a:spcAft>
                          <a:spcPts val="0"/>
                        </a:spcAft>
                      </a:pPr>
                      <a:r>
                        <a:rPr lang="it-IT" sz="1200" dirty="0">
                          <a:effectLst/>
                        </a:rPr>
                        <a:t>(+) Facilita il Comune nell’assegnazione di un alloggio ai nuclei familiari</a:t>
                      </a:r>
                    </a:p>
                    <a:p>
                      <a:pPr>
                        <a:lnSpc>
                          <a:spcPct val="107000"/>
                        </a:lnSpc>
                        <a:spcAft>
                          <a:spcPts val="0"/>
                        </a:spcAft>
                      </a:pPr>
                      <a:r>
                        <a:rPr lang="it-IT" sz="1200" dirty="0">
                          <a:effectLst/>
                        </a:rPr>
                        <a:t>(+) Maggiore confort e senso di sicurezza per le persone ospitate</a:t>
                      </a:r>
                    </a:p>
                    <a:p>
                      <a:pPr>
                        <a:lnSpc>
                          <a:spcPct val="107000"/>
                        </a:lnSpc>
                        <a:spcAft>
                          <a:spcPts val="0"/>
                        </a:spcAft>
                      </a:pPr>
                      <a:r>
                        <a:rPr lang="it-IT" sz="1200" dirty="0">
                          <a:effectLst/>
                        </a:rPr>
                        <a:t>(-) Davide potrebbe non sapere fino a quando le persone resteranno nella sua proprietà</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2841897614"/>
                  </a:ext>
                </a:extLst>
              </a:tr>
              <a:tr h="1494113">
                <a:tc>
                  <a:txBody>
                    <a:bodyPr/>
                    <a:lstStyle/>
                    <a:p>
                      <a:pPr>
                        <a:lnSpc>
                          <a:spcPct val="107000"/>
                        </a:lnSpc>
                        <a:spcAft>
                          <a:spcPts val="0"/>
                        </a:spcAft>
                      </a:pPr>
                      <a:r>
                        <a:rPr lang="it-IT" sz="1400">
                          <a:effectLst/>
                        </a:rPr>
                        <a:t>Recarsi personalmente al Comune per avere informazioni sulla messa a disposizione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Si può ottenere una risposta alle proprie domande parlando con esperti del settore</a:t>
                      </a:r>
                    </a:p>
                    <a:p>
                      <a:pPr>
                        <a:lnSpc>
                          <a:spcPct val="107000"/>
                        </a:lnSpc>
                        <a:spcAft>
                          <a:spcPts val="0"/>
                        </a:spcAft>
                      </a:pPr>
                      <a:r>
                        <a:rPr lang="it-IT" sz="1200" dirty="0">
                          <a:effectLst/>
                        </a:rPr>
                        <a:t>(-) Davide avrebbe potuto utilizzare il suo tempo diversamente se fosse stato possibile informarsi online</a:t>
                      </a:r>
                    </a:p>
                    <a:p>
                      <a:pPr>
                        <a:lnSpc>
                          <a:spcPct val="107000"/>
                        </a:lnSpc>
                        <a:spcAft>
                          <a:spcPts val="0"/>
                        </a:spcAft>
                      </a:pPr>
                      <a:r>
                        <a:rPr lang="it-IT" sz="1200" dirty="0">
                          <a:effectLst/>
                        </a:rPr>
                        <a:t>(-) Il Comune non è sempre aperto e quindi Davide è costretto a saltare il lavoro</a:t>
                      </a:r>
                    </a:p>
                    <a:p>
                      <a:pPr>
                        <a:lnSpc>
                          <a:spcPct val="107000"/>
                        </a:lnSpc>
                        <a:spcAft>
                          <a:spcPts val="0"/>
                        </a:spcAft>
                      </a:pPr>
                      <a:r>
                        <a:rPr lang="it-IT" sz="1200" dirty="0">
                          <a:effectLst/>
                        </a:rPr>
                        <a:t>(-) Il Comune non ha informazioni da dargli al riguardo: mettere a disposizione un immobile in modo ufficiale non è attualmente possibile!</a:t>
                      </a:r>
                    </a:p>
                    <a:p>
                      <a:pPr>
                        <a:lnSpc>
                          <a:spcPct val="107000"/>
                        </a:lnSpc>
                        <a:spcAft>
                          <a:spcPts val="0"/>
                        </a:spcAft>
                      </a:pPr>
                      <a:r>
                        <a:rPr lang="it-IT" sz="900" dirty="0">
                          <a:effectLst/>
                        </a:rPr>
                        <a:t> </a:t>
                      </a:r>
                      <a:endParaRPr lang="it-IT"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extLst>
                  <a:ext uri="{0D108BD9-81ED-4DB2-BD59-A6C34878D82A}">
                    <a16:rowId xmlns:a16="http://schemas.microsoft.com/office/drawing/2014/main" val="474426331"/>
                  </a:ext>
                </a:extLst>
              </a:tr>
              <a:tr h="1640974">
                <a:tc>
                  <a:txBody>
                    <a:bodyPr/>
                    <a:lstStyle/>
                    <a:p>
                      <a:pPr>
                        <a:lnSpc>
                          <a:spcPct val="107000"/>
                        </a:lnSpc>
                        <a:spcAft>
                          <a:spcPts val="0"/>
                        </a:spcAft>
                      </a:pPr>
                      <a:r>
                        <a:rPr lang="it-IT" sz="1400" dirty="0">
                          <a:effectLst/>
                        </a:rPr>
                        <a:t>Messa a disposizione di un immobile tramite un gruppo Facebook</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498" marR="41498" marT="0" marB="0"/>
                </a:tc>
                <a:tc>
                  <a:txBody>
                    <a:bodyPr/>
                    <a:lstStyle/>
                    <a:p>
                      <a:pPr>
                        <a:lnSpc>
                          <a:spcPct val="107000"/>
                        </a:lnSpc>
                        <a:spcAft>
                          <a:spcPts val="0"/>
                        </a:spcAft>
                      </a:pPr>
                      <a:r>
                        <a:rPr lang="it-IT" sz="1200" dirty="0">
                          <a:effectLst/>
                        </a:rPr>
                        <a:t>(+) Si utilizza una piattaforma conosciuta da tante persone</a:t>
                      </a:r>
                    </a:p>
                    <a:p>
                      <a:pPr>
                        <a:lnSpc>
                          <a:spcPct val="107000"/>
                        </a:lnSpc>
                        <a:spcAft>
                          <a:spcPts val="0"/>
                        </a:spcAft>
                      </a:pPr>
                      <a:r>
                        <a:rPr lang="it-IT" sz="1200" dirty="0">
                          <a:effectLst/>
                        </a:rPr>
                        <a:t>(-) Rischia di essere dispersivo</a:t>
                      </a:r>
                    </a:p>
                    <a:p>
                      <a:pPr>
                        <a:lnSpc>
                          <a:spcPct val="107000"/>
                        </a:lnSpc>
                        <a:spcAft>
                          <a:spcPts val="0"/>
                        </a:spcAft>
                      </a:pPr>
                      <a:r>
                        <a:rPr lang="it-IT" sz="1200" dirty="0">
                          <a:effectLst/>
                        </a:rPr>
                        <a:t>(-) Sarà difficile rendere il gruppo abbastanza noto da fargli avere una reale utilità</a:t>
                      </a:r>
                    </a:p>
                    <a:p>
                      <a:pPr>
                        <a:lnSpc>
                          <a:spcPct val="107000"/>
                        </a:lnSpc>
                        <a:spcAft>
                          <a:spcPts val="0"/>
                        </a:spcAft>
                      </a:pPr>
                      <a:r>
                        <a:rPr lang="it-IT" sz="1200" dirty="0">
                          <a:effectLst/>
                        </a:rPr>
                        <a:t>(-) La responsabilità di trovare una sistemazione spetta ai singoli cittadini, piuttosto che alla Protezione Civile</a:t>
                      </a:r>
                    </a:p>
                    <a:p>
                      <a:pPr>
                        <a:lnSpc>
                          <a:spcPct val="107000"/>
                        </a:lnSpc>
                        <a:spcAft>
                          <a:spcPts val="0"/>
                        </a:spcAft>
                      </a:pPr>
                      <a:r>
                        <a:rPr lang="it-IT" sz="1200" dirty="0">
                          <a:effectLst/>
                        </a:rPr>
                        <a:t>(-) Difficoltà organizzative nella cessione effettiva degli immobili</a:t>
                      </a:r>
                    </a:p>
                    <a:p>
                      <a:pPr>
                        <a:lnSpc>
                          <a:spcPct val="107000"/>
                        </a:lnSpc>
                        <a:spcAft>
                          <a:spcPts val="0"/>
                        </a:spcAft>
                      </a:pPr>
                      <a:r>
                        <a:rPr lang="it-IT" sz="1200" dirty="0">
                          <a:effectLst/>
                        </a:rPr>
                        <a:t>(-) Difficoltà nella consegna/ritiro delle chiavi ogni volta che c’è da concludere la consegna dell’immobile</a:t>
                      </a:r>
                    </a:p>
                  </a:txBody>
                  <a:tcPr marL="41498" marR="41498" marT="0" marB="0"/>
                </a:tc>
                <a:extLst>
                  <a:ext uri="{0D108BD9-81ED-4DB2-BD59-A6C34878D82A}">
                    <a16:rowId xmlns:a16="http://schemas.microsoft.com/office/drawing/2014/main" val="2932587765"/>
                  </a:ext>
                </a:extLst>
              </a:tr>
            </a:tbl>
          </a:graphicData>
        </a:graphic>
      </p:graphicFrame>
    </p:spTree>
    <p:extLst>
      <p:ext uri="{BB962C8B-B14F-4D97-AF65-F5344CB8AC3E}">
        <p14:creationId xmlns:p14="http://schemas.microsoft.com/office/powerpoint/2010/main" val="4236249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Requisiti Funzionali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1400" dirty="0"/>
              <a:t>Il sito web </a:t>
            </a:r>
            <a:r>
              <a:rPr lang="it-IT" sz="1400" b="1" dirty="0"/>
              <a:t>deve</a:t>
            </a:r>
            <a:r>
              <a:rPr lang="it-IT" sz="1400" dirty="0"/>
              <a:t> permettere agli utenti che posseggono uno o più immobili, di metterli a disposizione delle persone che si ritrovano in una situazione di emergenza;</a:t>
            </a:r>
          </a:p>
          <a:p>
            <a:r>
              <a:rPr lang="it-IT" sz="1400" dirty="0"/>
              <a:t>Il sito web </a:t>
            </a:r>
            <a:r>
              <a:rPr lang="it-IT" sz="1400" b="1" dirty="0"/>
              <a:t>deve</a:t>
            </a:r>
            <a:r>
              <a:rPr lang="it-IT" sz="1400" dirty="0"/>
              <a:t> permettere agli utenti che posseggono uno o più immobili, di decidere il periodo in cui è possibile utilizzare l’abitazione, tenendo conto che la data può essere prorogata ma non anticipata;</a:t>
            </a:r>
          </a:p>
          <a:p>
            <a:r>
              <a:rPr lang="it-IT" sz="1400" dirty="0"/>
              <a:t>Il sito web </a:t>
            </a:r>
            <a:r>
              <a:rPr lang="it-IT" sz="1400" b="1" dirty="0"/>
              <a:t>deve</a:t>
            </a:r>
            <a:r>
              <a:rPr lang="it-IT" sz="1400" dirty="0"/>
              <a:t> permettere agli utenti di visualizzare tutte le informazioni relative agli immobili inseriti e al loro stato di assegnazione;</a:t>
            </a:r>
          </a:p>
          <a:p>
            <a:r>
              <a:rPr lang="it-IT" sz="1400" dirty="0"/>
              <a:t>Il sito web </a:t>
            </a:r>
            <a:r>
              <a:rPr lang="it-IT" sz="1400" b="1" dirty="0"/>
              <a:t>deve</a:t>
            </a:r>
            <a:r>
              <a:rPr lang="it-IT" sz="1400" dirty="0"/>
              <a:t> permettere agli operatori della Protezione Civile di assegnare un immobile alle persone che ne hanno bisogno;</a:t>
            </a:r>
          </a:p>
          <a:p>
            <a:r>
              <a:rPr lang="it-IT" sz="1400" dirty="0"/>
              <a:t>Il sito web </a:t>
            </a:r>
            <a:r>
              <a:rPr lang="it-IT" sz="1400" b="1" dirty="0"/>
              <a:t>deve</a:t>
            </a:r>
            <a:r>
              <a:rPr lang="it-IT" sz="1400" dirty="0"/>
              <a:t> permettere agli operatori della Protezione Civile di trovare la miglior sistemazione possibile vicina alla casa che un nucleo familiare ha lasciato; </a:t>
            </a:r>
          </a:p>
          <a:p>
            <a:r>
              <a:rPr lang="it-IT" sz="1400" dirty="0"/>
              <a:t>Il sito web </a:t>
            </a:r>
            <a:r>
              <a:rPr lang="it-IT" sz="1400" b="1" dirty="0"/>
              <a:t>deve</a:t>
            </a:r>
            <a:r>
              <a:rPr lang="it-IT" sz="1400" dirty="0"/>
              <a:t> permettere agli operatori della Protezione Civile di inserire una lista di persone che hanno bisogno di una sistemazione temporanea;</a:t>
            </a:r>
          </a:p>
          <a:p>
            <a:r>
              <a:rPr lang="it-IT" sz="1400" dirty="0"/>
              <a:t>Il sito web </a:t>
            </a:r>
            <a:r>
              <a:rPr lang="it-IT" sz="1400" b="1" dirty="0"/>
              <a:t>deve</a:t>
            </a:r>
            <a:r>
              <a:rPr lang="it-IT" sz="1400" dirty="0"/>
              <a:t> permettere agli operatori della Protezione Civile di visualizzare la sistemazione provvisoria attuale di ciascun cittadino coinvolto;</a:t>
            </a:r>
          </a:p>
          <a:p>
            <a:r>
              <a:rPr lang="it-IT" sz="1400" dirty="0"/>
              <a:t>Il sito web </a:t>
            </a:r>
            <a:r>
              <a:rPr lang="it-IT" sz="1400" b="1" dirty="0"/>
              <a:t>deve</a:t>
            </a:r>
            <a:r>
              <a:rPr lang="it-IT" sz="1400" dirty="0"/>
              <a:t> permettere agli operatori della Protezione Civile di visualizzare in ogni momento tutti i dettagli relativi ad un immobile;</a:t>
            </a:r>
          </a:p>
          <a:p>
            <a:r>
              <a:rPr lang="it-IT" sz="1400" dirty="0"/>
              <a:t>Il sito web </a:t>
            </a:r>
            <a:r>
              <a:rPr lang="it-IT" sz="1400" b="1" dirty="0"/>
              <a:t>deve</a:t>
            </a:r>
            <a:r>
              <a:rPr lang="it-IT" sz="1400" dirty="0"/>
              <a:t> permettere agli operatori della Protezione Civile di visualizzare e gestire gli occupanti di ogni immobile.</a:t>
            </a:r>
          </a:p>
          <a:p>
            <a:pPr marL="0" indent="0">
              <a:buNone/>
            </a:pPr>
            <a:endParaRPr lang="it-IT" sz="1400" dirty="0"/>
          </a:p>
          <a:p>
            <a:pPr marL="0" indent="0">
              <a:buNone/>
            </a:pPr>
            <a:endParaRPr lang="it-IT" sz="14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82319247"/>
              </p:ext>
            </p:extLst>
          </p:nvPr>
        </p:nvGraphicFramePr>
        <p:xfrm>
          <a:off x="628650" y="1928191"/>
          <a:ext cx="7886700" cy="3572909"/>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404701">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463469">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aggiungere l’immobile in un sistema centralizzato, fornendone tutti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77711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463469">
                <a:tc>
                  <a:txBody>
                    <a:bodyPr/>
                    <a:lstStyle/>
                    <a:p>
                      <a:pPr>
                        <a:lnSpc>
                          <a:spcPct val="107000"/>
                        </a:lnSpc>
                        <a:spcAft>
                          <a:spcPts val="0"/>
                        </a:spcAft>
                      </a:pPr>
                      <a:r>
                        <a:rPr lang="it-IT" sz="1100">
                          <a:effectLst/>
                        </a:rPr>
                        <a:t>Stesura dell’elenco di sfollati usando carta e penna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Visualizzazione di un elenco dei cittadini che hanno necessità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620290">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Possibilità di avere una sezione di modifica delle informazioni/disponibilità dell’immobile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777112">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r>
              <a:rPr lang="it-IT" sz="2000" dirty="0"/>
              <a:t>Quando finalmente - dopo essere uscito dall’ufficio ed aver preso i mezzi pubblici - Davide arriva a casa, è ormai quasi ora di cena. Dopo aver aiutato la moglie a cucinare, senza dover attendere il giorno successivo e senza dover conciliare gli orari di associazioni o altro con i suoi orari di lavoro, avvia un’applicazione che gli consente, riempendo un semplice modulo online, di aggiungere i suoi appartamenti a un database di immobili a disposizione della Protezione Civile per le situazioni di emergenza.  </a:t>
            </a:r>
          </a:p>
          <a:p>
            <a:r>
              <a:rPr lang="it-IT" sz="2000" dirty="0"/>
              <a:t>A operazione conclusa, l’unica cosa che Davide dovrà fare sarà inviare una copia delle chiavi alla Protezione Civile, o andarle a consegnare di persona</a:t>
            </a:r>
            <a:r>
              <a:rPr lang="it-IT" dirty="0"/>
              <a:t>.</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 </a:t>
            </a:r>
            <a:r>
              <a:rPr lang="it-IT" err="1"/>
              <a:t>Claims</a:t>
            </a:r>
            <a:r>
              <a:rPr lang="it-IT"/>
              <a:t> – (Esempio)</a:t>
            </a:r>
          </a:p>
        </p:txBody>
      </p:sp>
      <p:graphicFrame>
        <p:nvGraphicFramePr>
          <p:cNvPr id="5" name="Segnaposto contenuto 4">
            <a:extLst>
              <a:ext uri="{FF2B5EF4-FFF2-40B4-BE49-F238E27FC236}">
                <a16:creationId xmlns:a16="http://schemas.microsoft.com/office/drawing/2014/main" id="{CD49F6B4-1641-DA40-9AE1-D8C637C98517}"/>
              </a:ext>
            </a:extLst>
          </p:cNvPr>
          <p:cNvGraphicFramePr>
            <a:graphicFrameLocks noGrp="1"/>
          </p:cNvGraphicFramePr>
          <p:nvPr>
            <p:ph idx="1"/>
            <p:extLst>
              <p:ext uri="{D42A27DB-BD31-4B8C-83A1-F6EECF244321}">
                <p14:modId xmlns:p14="http://schemas.microsoft.com/office/powerpoint/2010/main" val="36380498"/>
              </p:ext>
            </p:extLst>
          </p:nvPr>
        </p:nvGraphicFramePr>
        <p:xfrm>
          <a:off x="628650" y="1799275"/>
          <a:ext cx="7886700" cy="4642670"/>
        </p:xfrm>
        <a:graphic>
          <a:graphicData uri="http://schemas.openxmlformats.org/drawingml/2006/table">
            <a:tbl>
              <a:tblPr firstRow="1" firstCol="1" bandRow="1">
                <a:tableStyleId>{5C22544A-7EE6-4342-B048-85BDC9FD1C3A}</a:tableStyleId>
              </a:tblPr>
              <a:tblGrid>
                <a:gridCol w="2946888">
                  <a:extLst>
                    <a:ext uri="{9D8B030D-6E8A-4147-A177-3AD203B41FA5}">
                      <a16:colId xmlns:a16="http://schemas.microsoft.com/office/drawing/2014/main" val="3466763929"/>
                    </a:ext>
                  </a:extLst>
                </a:gridCol>
                <a:gridCol w="4939812">
                  <a:extLst>
                    <a:ext uri="{9D8B030D-6E8A-4147-A177-3AD203B41FA5}">
                      <a16:colId xmlns:a16="http://schemas.microsoft.com/office/drawing/2014/main" val="1013799823"/>
                    </a:ext>
                  </a:extLst>
                </a:gridCol>
              </a:tblGrid>
              <a:tr h="247644">
                <a:tc>
                  <a:txBody>
                    <a:bodyPr/>
                    <a:lstStyle/>
                    <a:p>
                      <a:pPr>
                        <a:lnSpc>
                          <a:spcPct val="107000"/>
                        </a:lnSpc>
                        <a:spcAft>
                          <a:spcPts val="0"/>
                        </a:spcAft>
                      </a:pPr>
                      <a:r>
                        <a:rPr lang="it-IT" sz="1400" dirty="0">
                          <a:effectLst/>
                        </a:rPr>
                        <a:t>Situation </a:t>
                      </a:r>
                      <a:r>
                        <a:rPr lang="it-IT" sz="1400" dirty="0" err="1">
                          <a:effectLst/>
                        </a:rPr>
                        <a:t>features</a:t>
                      </a:r>
                      <a:r>
                        <a:rPr lang="it-IT" sz="1400" dirty="0">
                          <a:effectLst/>
                        </a:rPr>
                        <a:t> (Activity scenario 1)</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400" dirty="0">
                          <a:effectLst/>
                        </a:rPr>
                        <a:t>Pro (+) e Contro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878635394"/>
                  </a:ext>
                </a:extLst>
              </a:tr>
              <a:tr h="1273262">
                <a:tc>
                  <a:txBody>
                    <a:bodyPr/>
                    <a:lstStyle/>
                    <a:p>
                      <a:pPr>
                        <a:lnSpc>
                          <a:spcPct val="107000"/>
                        </a:lnSpc>
                        <a:spcAft>
                          <a:spcPts val="0"/>
                        </a:spcAft>
                      </a:pPr>
                      <a:r>
                        <a:rPr lang="it-IT" sz="1200" dirty="0">
                          <a:effectLst/>
                        </a:rPr>
                        <a:t>Mettere a disposizione un immobile tramite applicazione</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200" dirty="0">
                          <a:effectLst/>
                        </a:rPr>
                        <a:t>(+) Non c’è il bisogno di rivolgersi a terzi</a:t>
                      </a:r>
                    </a:p>
                    <a:p>
                      <a:pPr>
                        <a:lnSpc>
                          <a:spcPct val="107000"/>
                        </a:lnSpc>
                        <a:spcAft>
                          <a:spcPts val="0"/>
                        </a:spcAft>
                      </a:pPr>
                      <a:r>
                        <a:rPr lang="it-IT" sz="1200" dirty="0">
                          <a:effectLst/>
                        </a:rPr>
                        <a:t>(+) È possibile farlo in un qualunque momento della giornata e in qualunque giorno della settimana</a:t>
                      </a:r>
                    </a:p>
                    <a:p>
                      <a:pPr>
                        <a:lnSpc>
                          <a:spcPct val="107000"/>
                        </a:lnSpc>
                        <a:spcAft>
                          <a:spcPts val="0"/>
                        </a:spcAft>
                      </a:pPr>
                      <a:r>
                        <a:rPr lang="it-IT" sz="1200" dirty="0">
                          <a:effectLst/>
                        </a:rPr>
                        <a:t>(+) Non c’è necessità di consegnare le chiavi della casa di persona</a:t>
                      </a:r>
                    </a:p>
                    <a:p>
                      <a:pPr>
                        <a:lnSpc>
                          <a:spcPct val="107000"/>
                        </a:lnSpc>
                        <a:spcAft>
                          <a:spcPts val="0"/>
                        </a:spcAft>
                      </a:pPr>
                      <a:r>
                        <a:rPr lang="it-IT" sz="1200" dirty="0">
                          <a:effectLst/>
                        </a:rPr>
                        <a:t>(+) Il metodo di messa a disposizione non varia nel tempo</a:t>
                      </a:r>
                    </a:p>
                    <a:p>
                      <a:pPr>
                        <a:lnSpc>
                          <a:spcPct val="107000"/>
                        </a:lnSpc>
                        <a:spcAft>
                          <a:spcPts val="0"/>
                        </a:spcAft>
                      </a:pPr>
                      <a:r>
                        <a:rPr lang="it-IT" sz="1200" dirty="0">
                          <a:effectLst/>
                        </a:rPr>
                        <a:t> (-) Minor controllo su chi prende effettivamente in gestione l’immobile e su chi viene ospitato</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3284057830"/>
                  </a:ext>
                </a:extLst>
              </a:tr>
              <a:tr h="889572">
                <a:tc>
                  <a:txBody>
                    <a:bodyPr/>
                    <a:lstStyle/>
                    <a:p>
                      <a:pPr>
                        <a:lnSpc>
                          <a:spcPct val="107000"/>
                        </a:lnSpc>
                        <a:spcAft>
                          <a:spcPts val="0"/>
                        </a:spcAft>
                      </a:pPr>
                      <a:r>
                        <a:rPr lang="it-IT" sz="1200" dirty="0">
                          <a:effectLst/>
                        </a:rPr>
                        <a:t>Compilare un form con le info dell’immobile tramite applicazione</a:t>
                      </a:r>
                    </a:p>
                    <a:p>
                      <a:pPr>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200" dirty="0">
                          <a:effectLst/>
                        </a:rPr>
                        <a:t>(+) Il form non varia nel tempo, una volta appresi quali sono i campi richiesti lo si riempie rapidamente per ogni immobile</a:t>
                      </a:r>
                    </a:p>
                    <a:p>
                      <a:pPr>
                        <a:lnSpc>
                          <a:spcPct val="107000"/>
                        </a:lnSpc>
                        <a:spcAft>
                          <a:spcPts val="0"/>
                        </a:spcAft>
                      </a:pPr>
                      <a:r>
                        <a:rPr lang="it-IT" sz="1200" dirty="0">
                          <a:effectLst/>
                        </a:rPr>
                        <a:t>(+) Maggiore facilità di correzione degli errori rispetto a un form cartaceo </a:t>
                      </a:r>
                    </a:p>
                    <a:p>
                      <a:pPr>
                        <a:lnSpc>
                          <a:spcPct val="107000"/>
                        </a:lnSpc>
                        <a:spcAft>
                          <a:spcPts val="0"/>
                        </a:spcAft>
                      </a:pPr>
                      <a:r>
                        <a:rPr lang="it-IT" sz="1200" dirty="0">
                          <a:effectLst/>
                        </a:rPr>
                        <a:t>(-) Minor possibilità di chiedere aiuto a qualcuno se si incontrano problemi</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1192492644"/>
                  </a:ext>
                </a:extLst>
              </a:tr>
              <a:tr h="1940860">
                <a:tc>
                  <a:txBody>
                    <a:bodyPr/>
                    <a:lstStyle/>
                    <a:p>
                      <a:pPr>
                        <a:lnSpc>
                          <a:spcPct val="107000"/>
                        </a:lnSpc>
                        <a:spcAft>
                          <a:spcPts val="0"/>
                        </a:spcAft>
                      </a:pPr>
                      <a:r>
                        <a:rPr lang="it-IT" sz="1200" dirty="0">
                          <a:effectLst/>
                        </a:rPr>
                        <a:t>Invio delle chiavi alla Protezione Civile</a:t>
                      </a:r>
                    </a:p>
                    <a:p>
                      <a:pPr>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tc>
                  <a:txBody>
                    <a:bodyPr/>
                    <a:lstStyle/>
                    <a:p>
                      <a:pPr>
                        <a:lnSpc>
                          <a:spcPct val="107000"/>
                        </a:lnSpc>
                        <a:spcAft>
                          <a:spcPts val="0"/>
                        </a:spcAft>
                      </a:pPr>
                      <a:r>
                        <a:rPr lang="it-IT" sz="1200" dirty="0">
                          <a:effectLst/>
                        </a:rPr>
                        <a:t>(+) Si devono inviare soltanto una sola volta, alla messa a disposizione dell’immobile </a:t>
                      </a:r>
                    </a:p>
                    <a:p>
                      <a:pPr>
                        <a:lnSpc>
                          <a:spcPct val="107000"/>
                        </a:lnSpc>
                        <a:spcAft>
                          <a:spcPts val="0"/>
                        </a:spcAft>
                      </a:pPr>
                      <a:r>
                        <a:rPr lang="it-IT" sz="1200" dirty="0">
                          <a:effectLst/>
                        </a:rPr>
                        <a:t>(+) È possibile inviarle via posta, via corriere e in tanti altri modi</a:t>
                      </a:r>
                    </a:p>
                    <a:p>
                      <a:pPr>
                        <a:lnSpc>
                          <a:spcPct val="107000"/>
                        </a:lnSpc>
                        <a:spcAft>
                          <a:spcPts val="0"/>
                        </a:spcAft>
                      </a:pPr>
                      <a:r>
                        <a:rPr lang="it-IT" sz="1200" dirty="0">
                          <a:effectLst/>
                        </a:rPr>
                        <a:t>(+) È possibile, se lo si preferisce, consegnarle personalmente</a:t>
                      </a:r>
                    </a:p>
                    <a:p>
                      <a:pPr>
                        <a:lnSpc>
                          <a:spcPct val="107000"/>
                        </a:lnSpc>
                        <a:spcAft>
                          <a:spcPts val="0"/>
                        </a:spcAft>
                      </a:pPr>
                      <a:r>
                        <a:rPr lang="it-IT" sz="1200" dirty="0">
                          <a:effectLst/>
                        </a:rPr>
                        <a:t>(-) In caso di invio via posta o corriere, c’è sempre un minimo di rischio che vadano perdute o siano rubate</a:t>
                      </a:r>
                    </a:p>
                    <a:p>
                      <a:pPr>
                        <a:lnSpc>
                          <a:spcPct val="107000"/>
                        </a:lnSpc>
                        <a:spcAft>
                          <a:spcPts val="0"/>
                        </a:spcAft>
                      </a:pPr>
                      <a:r>
                        <a:rPr lang="it-IT" sz="1200" dirty="0">
                          <a:effectLst/>
                        </a:rPr>
                        <a:t>(-) In caso di consegna di persona, è comunque da mettere in conto il tempo necessario per recarsi presso una sede della Protezione Civile e consegnare le chiavi</a:t>
                      </a:r>
                    </a:p>
                    <a:p>
                      <a:pPr>
                        <a:lnSpc>
                          <a:spcPct val="107000"/>
                        </a:lnSpc>
                        <a:spcAft>
                          <a:spcPts val="0"/>
                        </a:spcAft>
                      </a:pPr>
                      <a:r>
                        <a:rPr lang="it-IT" sz="1200" dirty="0">
                          <a:effectLst/>
                        </a:rPr>
                        <a:t> </a:t>
                      </a:r>
                    </a:p>
                    <a:p>
                      <a:pPr>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895" marR="48895" marT="0" marB="0"/>
                </a:tc>
                <a:extLst>
                  <a:ext uri="{0D108BD9-81ED-4DB2-BD59-A6C34878D82A}">
                    <a16:rowId xmlns:a16="http://schemas.microsoft.com/office/drawing/2014/main" val="4260921159"/>
                  </a:ext>
                </a:extLst>
              </a:tr>
            </a:tbl>
          </a:graphicData>
        </a:graphic>
      </p:graphicFrame>
    </p:spTree>
    <p:extLst>
      <p:ext uri="{BB962C8B-B14F-4D97-AF65-F5344CB8AC3E}">
        <p14:creationId xmlns:p14="http://schemas.microsoft.com/office/powerpoint/2010/main" val="133293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spTree>
    <p:extLst>
      <p:ext uri="{BB962C8B-B14F-4D97-AF65-F5344CB8AC3E}">
        <p14:creationId xmlns:p14="http://schemas.microsoft.com/office/powerpoint/2010/main" val="17762592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Una volta tornato a casa e aperta l’applicazione, Davide vede la schermata relativi ai suoi immobili: se ne ha già inseriti in precedenza ce ne sono. Premendo il tasto “Aggiungi Immobile” in fondo alla pagina, viene reindirizzato ad un form di inserimento, in cui compila tutti i campi. Una volta terminata la compilazione, Davide preme il tasto “Aggiungi e torna alla lista” e in questo modo viene rimandato alla pagina “I miei immobili”, in cui potrà visualizzare tutte le informazioni rilevanti sui suoi immobili e saprà che l’operazione è andata a buon fine. In questo modo, Davide aggiunge al sistema il suo appartamento in Molise e quello in Calabria in meno di cinque minuti.  </a:t>
            </a:r>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Information Scenario – </a:t>
            </a:r>
            <a:r>
              <a:rPr lang="it-IT" err="1"/>
              <a:t>Claims</a:t>
            </a:r>
            <a:r>
              <a:rPr lang="it-IT"/>
              <a:t> – (Esempio)</a:t>
            </a:r>
          </a:p>
        </p:txBody>
      </p:sp>
      <p:graphicFrame>
        <p:nvGraphicFramePr>
          <p:cNvPr id="6" name="Segnaposto contenuto 5">
            <a:extLst>
              <a:ext uri="{FF2B5EF4-FFF2-40B4-BE49-F238E27FC236}">
                <a16:creationId xmlns:a16="http://schemas.microsoft.com/office/drawing/2014/main" id="{C01A7DBB-53B4-C041-ABE0-7DD477C50302}"/>
              </a:ext>
            </a:extLst>
          </p:cNvPr>
          <p:cNvGraphicFramePr>
            <a:graphicFrameLocks noGrp="1"/>
          </p:cNvGraphicFramePr>
          <p:nvPr>
            <p:ph idx="1"/>
            <p:extLst>
              <p:ext uri="{D42A27DB-BD31-4B8C-83A1-F6EECF244321}">
                <p14:modId xmlns:p14="http://schemas.microsoft.com/office/powerpoint/2010/main" val="268803202"/>
              </p:ext>
            </p:extLst>
          </p:nvPr>
        </p:nvGraphicFramePr>
        <p:xfrm>
          <a:off x="628650" y="2002284"/>
          <a:ext cx="7886701" cy="3998021"/>
        </p:xfrm>
        <a:graphic>
          <a:graphicData uri="http://schemas.openxmlformats.org/drawingml/2006/table">
            <a:tbl>
              <a:tblPr firstRow="1" firstCol="1" bandRow="1">
                <a:tableStyleId>{5C22544A-7EE6-4342-B048-85BDC9FD1C3A}</a:tableStyleId>
              </a:tblPr>
              <a:tblGrid>
                <a:gridCol w="3409950">
                  <a:extLst>
                    <a:ext uri="{9D8B030D-6E8A-4147-A177-3AD203B41FA5}">
                      <a16:colId xmlns:a16="http://schemas.microsoft.com/office/drawing/2014/main" val="2821849325"/>
                    </a:ext>
                  </a:extLst>
                </a:gridCol>
                <a:gridCol w="4476751">
                  <a:extLst>
                    <a:ext uri="{9D8B030D-6E8A-4147-A177-3AD203B41FA5}">
                      <a16:colId xmlns:a16="http://schemas.microsoft.com/office/drawing/2014/main" val="3017386437"/>
                    </a:ext>
                  </a:extLst>
                </a:gridCol>
              </a:tblGrid>
              <a:tr h="264147">
                <a:tc>
                  <a:txBody>
                    <a:bodyPr/>
                    <a:lstStyle/>
                    <a:p>
                      <a:pPr>
                        <a:lnSpc>
                          <a:spcPct val="107000"/>
                        </a:lnSpc>
                        <a:spcAft>
                          <a:spcPts val="0"/>
                        </a:spcAft>
                      </a:pPr>
                      <a:r>
                        <a:rPr lang="it-IT" sz="1400">
                          <a:effectLst/>
                        </a:rPr>
                        <a:t>Situation features (Information scenario 1)</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a:effectLst/>
                        </a:rPr>
                        <a:t>Pro (+) e Contro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445412901"/>
                  </a:ext>
                </a:extLst>
              </a:tr>
              <a:tr h="1866937">
                <a:tc>
                  <a:txBody>
                    <a:bodyPr/>
                    <a:lstStyle/>
                    <a:p>
                      <a:pPr>
                        <a:lnSpc>
                          <a:spcPct val="107000"/>
                        </a:lnSpc>
                        <a:spcAft>
                          <a:spcPts val="0"/>
                        </a:spcAft>
                      </a:pPr>
                      <a:r>
                        <a:rPr lang="it-IT" sz="1400">
                          <a:effectLst/>
                        </a:rPr>
                        <a:t>Aggiungi un immobile</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Il form di inserimento dell’immobile è semplice e intuitivo</a:t>
                      </a:r>
                    </a:p>
                    <a:p>
                      <a:pPr>
                        <a:lnSpc>
                          <a:spcPct val="107000"/>
                        </a:lnSpc>
                        <a:spcAft>
                          <a:spcPts val="0"/>
                        </a:spcAft>
                      </a:pPr>
                      <a:r>
                        <a:rPr lang="it-IT" sz="1400" dirty="0">
                          <a:effectLst/>
                        </a:rPr>
                        <a:t>(+) Il form di messa a disposizione non varia nel tempo</a:t>
                      </a:r>
                    </a:p>
                    <a:p>
                      <a:pPr>
                        <a:lnSpc>
                          <a:spcPct val="107000"/>
                        </a:lnSpc>
                        <a:spcAft>
                          <a:spcPts val="0"/>
                        </a:spcAft>
                      </a:pPr>
                      <a:r>
                        <a:rPr lang="it-IT" sz="1400" dirty="0">
                          <a:effectLst/>
                        </a:rPr>
                        <a:t>(-) Non è possibile inserire informazioni aggiuntive come ad esempio una descrizione</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385584598"/>
                  </a:ext>
                </a:extLst>
              </a:tr>
              <a:tr h="1866937">
                <a:tc>
                  <a:txBody>
                    <a:bodyPr/>
                    <a:lstStyle/>
                    <a:p>
                      <a:pPr>
                        <a:lnSpc>
                          <a:spcPct val="107000"/>
                        </a:lnSpc>
                        <a:spcAft>
                          <a:spcPts val="0"/>
                        </a:spcAft>
                      </a:pPr>
                      <a:r>
                        <a:rPr lang="it-IT" sz="1400">
                          <a:effectLst/>
                        </a:rPr>
                        <a:t>Visualizzazione dati immobile</a:t>
                      </a:r>
                    </a:p>
                    <a:p>
                      <a:pPr>
                        <a:lnSpc>
                          <a:spcPct val="107000"/>
                        </a:lnSpc>
                        <a:spcAft>
                          <a:spcPts val="0"/>
                        </a:spcAft>
                      </a:pPr>
                      <a:r>
                        <a:rPr lang="it-IT" sz="1400">
                          <a:effectLst/>
                        </a:rPr>
                        <a:t>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tc>
                  <a:txBody>
                    <a:bodyPr/>
                    <a:lstStyle/>
                    <a:p>
                      <a:pPr>
                        <a:lnSpc>
                          <a:spcPct val="107000"/>
                        </a:lnSpc>
                        <a:spcAft>
                          <a:spcPts val="0"/>
                        </a:spcAft>
                      </a:pPr>
                      <a:r>
                        <a:rPr lang="it-IT" sz="1400" dirty="0">
                          <a:effectLst/>
                        </a:rPr>
                        <a:t>(+) Possibilità di visualizzare tutte le informazioni circa i propri immobili e lo stato di occupazione della casa</a:t>
                      </a:r>
                    </a:p>
                    <a:p>
                      <a:pPr>
                        <a:lnSpc>
                          <a:spcPct val="107000"/>
                        </a:lnSpc>
                        <a:spcAft>
                          <a:spcPts val="0"/>
                        </a:spcAft>
                      </a:pPr>
                      <a:r>
                        <a:rPr lang="it-IT" sz="1400" dirty="0">
                          <a:effectLst/>
                        </a:rPr>
                        <a:t>(+) Raccoglie in un’unica pagina tutte le abitazioni inserite</a:t>
                      </a:r>
                    </a:p>
                    <a:p>
                      <a:pPr>
                        <a:lnSpc>
                          <a:spcPct val="107000"/>
                        </a:lnSpc>
                        <a:spcAft>
                          <a:spcPts val="0"/>
                        </a:spcAft>
                      </a:pPr>
                      <a:r>
                        <a:rPr lang="it-IT" sz="1400" dirty="0">
                          <a:effectLst/>
                        </a:rPr>
                        <a:t>(+) Tutte le informazioni sono raccolte in una tabella, per facilitare la lettura di queste ultime</a:t>
                      </a:r>
                    </a:p>
                    <a:p>
                      <a:pPr>
                        <a:lnSpc>
                          <a:spcPct val="107000"/>
                        </a:lnSpc>
                        <a:spcAft>
                          <a:spcPts val="0"/>
                        </a:spcAft>
                      </a:pPr>
                      <a:r>
                        <a:rPr lang="it-IT" sz="1400" dirty="0">
                          <a:effectLst/>
                        </a:rPr>
                        <a:t> </a:t>
                      </a:r>
                      <a:endParaRPr lang="it-IT"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535" marR="87535" marT="0" marB="0"/>
                </a:tc>
                <a:extLst>
                  <a:ext uri="{0D108BD9-81ED-4DB2-BD59-A6C34878D82A}">
                    <a16:rowId xmlns:a16="http://schemas.microsoft.com/office/drawing/2014/main" val="1291568325"/>
                  </a:ext>
                </a:extLst>
              </a:tr>
            </a:tbl>
          </a:graphicData>
        </a:graphic>
      </p:graphicFrame>
    </p:spTree>
    <p:extLst>
      <p:ext uri="{BB962C8B-B14F-4D97-AF65-F5344CB8AC3E}">
        <p14:creationId xmlns:p14="http://schemas.microsoft.com/office/powerpoint/2010/main" val="3221856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p:txBody>
      </p:sp>
    </p:spTree>
    <p:extLst>
      <p:ext uri="{BB962C8B-B14F-4D97-AF65-F5344CB8AC3E}">
        <p14:creationId xmlns:p14="http://schemas.microsoft.com/office/powerpoint/2010/main" val="7059987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dirty="0"/>
              <a:t>«Davide vuole mettere a disposizione un suo immobile»</a:t>
            </a:r>
          </a:p>
          <a:p>
            <a:pPr lvl="0"/>
            <a:r>
              <a:rPr lang="it-IT" sz="1400" dirty="0"/>
              <a:t>Si logga sul sito di </a:t>
            </a:r>
            <a:r>
              <a:rPr lang="it-IT" sz="1400" dirty="0" err="1"/>
              <a:t>ShareMyHouse</a:t>
            </a:r>
            <a:r>
              <a:rPr lang="it-IT" sz="1400" dirty="0"/>
              <a:t>, da computer, tablet o cellulare. </a:t>
            </a:r>
          </a:p>
          <a:p>
            <a:pPr lvl="0"/>
            <a:r>
              <a:rPr lang="it-IT" sz="1400" dirty="0"/>
              <a:t>Si trova automaticamente sulla pagina “I Miei Immobili” </a:t>
            </a:r>
          </a:p>
          <a:p>
            <a:pPr lvl="0"/>
            <a:r>
              <a:rPr lang="it-IT" sz="1400" dirty="0"/>
              <a:t>Clicca il bottone “Aggiungi Immobile” in fondo alla pagina</a:t>
            </a:r>
          </a:p>
          <a:p>
            <a:pPr lvl="0"/>
            <a:r>
              <a:rPr lang="it-IT" sz="1400" dirty="0"/>
              <a:t>Viene visualizzato un form da compilare con tutte le informazioni sull’immobile. In particolare, viene chiesto di inserire:</a:t>
            </a:r>
          </a:p>
          <a:p>
            <a:pPr lvl="1"/>
            <a:r>
              <a:rPr lang="it-IT" sz="1400" dirty="0"/>
              <a:t>Un alias (nome) per l’immobile, in modo da poterlo identificare facilmente in un secondo momento</a:t>
            </a:r>
          </a:p>
          <a:p>
            <a:pPr lvl="1"/>
            <a:r>
              <a:rPr lang="it-IT" sz="1400" dirty="0"/>
              <a:t>Regione, Provincia, Città ed Indirizzo (incluso numero civico)</a:t>
            </a:r>
          </a:p>
          <a:p>
            <a:pPr lvl="1"/>
            <a:r>
              <a:rPr lang="it-IT" sz="1400" dirty="0"/>
              <a:t>La data fino alla quale si intende renderlo disponibile</a:t>
            </a:r>
          </a:p>
          <a:p>
            <a:pPr lvl="1"/>
            <a:r>
              <a:rPr lang="it-IT" sz="1400" dirty="0"/>
              <a:t>Il numero di persone che esso può ospitare</a:t>
            </a:r>
          </a:p>
          <a:p>
            <a:pPr lvl="1"/>
            <a:r>
              <a:rPr lang="it-IT" sz="1400" dirty="0"/>
              <a:t>L’eventuale presenza di attrezzature/accesso semplificato per disabili</a:t>
            </a:r>
          </a:p>
          <a:p>
            <a:pPr lvl="0"/>
            <a:r>
              <a:rPr lang="it-IT" sz="1400" dirty="0"/>
              <a:t>Una volta compilato il form, Davide clicca “Aggiungi e torna alla lista”</a:t>
            </a:r>
          </a:p>
          <a:p>
            <a:pPr lvl="0"/>
            <a:r>
              <a:rPr lang="it-IT" sz="1400" dirty="0"/>
              <a:t>Viene visualizzata nuovamente la pagina “I miei immobili”, nella quale Davide vedrà anche quello appena aggiunto, e in tal modo saprà che l’azione è andata a buon fine. </a:t>
            </a:r>
          </a:p>
          <a:p>
            <a:pPr marL="0" indent="0">
              <a:buNone/>
            </a:pPr>
            <a:endParaRPr lang="it-IT" sz="24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5"/>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err="1"/>
              <a:t>Interaction</a:t>
            </a:r>
            <a:r>
              <a:rPr lang="it-IT"/>
              <a:t> Scenario – </a:t>
            </a:r>
            <a:r>
              <a:rPr lang="it-IT" err="1"/>
              <a:t>Claims</a:t>
            </a:r>
            <a:r>
              <a:rPr lang="it-IT"/>
              <a:t> – (Esempio)</a:t>
            </a:r>
          </a:p>
        </p:txBody>
      </p:sp>
      <p:graphicFrame>
        <p:nvGraphicFramePr>
          <p:cNvPr id="5" name="Segnaposto contenuto 4">
            <a:extLst>
              <a:ext uri="{FF2B5EF4-FFF2-40B4-BE49-F238E27FC236}">
                <a16:creationId xmlns:a16="http://schemas.microsoft.com/office/drawing/2014/main" id="{B9423319-5773-E645-83C4-6AB213A593A5}"/>
              </a:ext>
            </a:extLst>
          </p:cNvPr>
          <p:cNvGraphicFramePr>
            <a:graphicFrameLocks noGrp="1"/>
          </p:cNvGraphicFramePr>
          <p:nvPr>
            <p:ph idx="1"/>
            <p:extLst>
              <p:ext uri="{D42A27DB-BD31-4B8C-83A1-F6EECF244321}">
                <p14:modId xmlns:p14="http://schemas.microsoft.com/office/powerpoint/2010/main" val="2978035727"/>
              </p:ext>
            </p:extLst>
          </p:nvPr>
        </p:nvGraphicFramePr>
        <p:xfrm>
          <a:off x="628649" y="1825625"/>
          <a:ext cx="7886700" cy="4574763"/>
        </p:xfrm>
        <a:graphic>
          <a:graphicData uri="http://schemas.openxmlformats.org/drawingml/2006/table">
            <a:tbl>
              <a:tblPr firstRow="1" firstCol="1" bandRow="1">
                <a:tableStyleId>{5C22544A-7EE6-4342-B048-85BDC9FD1C3A}</a:tableStyleId>
              </a:tblPr>
              <a:tblGrid>
                <a:gridCol w="2747597">
                  <a:extLst>
                    <a:ext uri="{9D8B030D-6E8A-4147-A177-3AD203B41FA5}">
                      <a16:colId xmlns:a16="http://schemas.microsoft.com/office/drawing/2014/main" val="2166564203"/>
                    </a:ext>
                  </a:extLst>
                </a:gridCol>
                <a:gridCol w="5139103">
                  <a:extLst>
                    <a:ext uri="{9D8B030D-6E8A-4147-A177-3AD203B41FA5}">
                      <a16:colId xmlns:a16="http://schemas.microsoft.com/office/drawing/2014/main" val="1504890128"/>
                    </a:ext>
                  </a:extLst>
                </a:gridCol>
              </a:tblGrid>
              <a:tr h="291678">
                <a:tc>
                  <a:txBody>
                    <a:bodyPr/>
                    <a:lstStyle/>
                    <a:p>
                      <a:pPr algn="l">
                        <a:lnSpc>
                          <a:spcPct val="107000"/>
                        </a:lnSpc>
                        <a:spcAft>
                          <a:spcPts val="0"/>
                        </a:spcAft>
                      </a:pPr>
                      <a:r>
                        <a:rPr lang="it-IT" sz="1200">
                          <a:effectLst/>
                        </a:rPr>
                        <a:t>Situation features (Interaction scenario 1)</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a:effectLst/>
                        </a:rPr>
                        <a:t>Pro (+) e Contro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1647476034"/>
                  </a:ext>
                </a:extLst>
              </a:tr>
              <a:tr h="746473">
                <a:tc>
                  <a:txBody>
                    <a:bodyPr/>
                    <a:lstStyle/>
                    <a:p>
                      <a:pPr algn="l">
                        <a:lnSpc>
                          <a:spcPct val="107000"/>
                        </a:lnSpc>
                        <a:spcAft>
                          <a:spcPts val="0"/>
                        </a:spcAft>
                      </a:pPr>
                      <a:r>
                        <a:rPr lang="it-IT" sz="1200">
                          <a:effectLst/>
                        </a:rPr>
                        <a:t>Per aggiungere un nuovo appartamento, è necessario cliccare il bottone “Aggiungi Immobile” in fondo alla pagina con il riepilogo degli immobili</a:t>
                      </a:r>
                    </a:p>
                    <a:p>
                      <a:pPr algn="l">
                        <a:lnSpc>
                          <a:spcPct val="107000"/>
                        </a:lnSpc>
                        <a:spcAft>
                          <a:spcPts val="0"/>
                        </a:spcAft>
                      </a:pPr>
                      <a:r>
                        <a:rPr lang="it-IT" sz="1200">
                          <a:effectLst/>
                        </a:rPr>
                        <a:t>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a:effectLst/>
                        </a:rPr>
                        <a:t>(+) Viene gestito tutto dalla stessa pagina</a:t>
                      </a:r>
                    </a:p>
                    <a:p>
                      <a:pPr algn="l">
                        <a:lnSpc>
                          <a:spcPct val="107000"/>
                        </a:lnSpc>
                        <a:spcAft>
                          <a:spcPts val="0"/>
                        </a:spcAft>
                      </a:pPr>
                      <a:r>
                        <a:rPr lang="it-IT" sz="1200">
                          <a:effectLst/>
                        </a:rPr>
                        <a:t>(+) Ha senso dal punto di vista logico collocare insieme le due cose</a:t>
                      </a:r>
                      <a:br>
                        <a:rPr lang="it-IT" sz="1200">
                          <a:effectLst/>
                        </a:rPr>
                      </a:br>
                      <a:r>
                        <a:rPr lang="it-IT" sz="1200">
                          <a:effectLst/>
                        </a:rPr>
                        <a:t>(-) Se sono presenti molti immobili, sarà necessario scrollare la pagina per arrivare al bottone</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2866429860"/>
                  </a:ext>
                </a:extLst>
              </a:tr>
              <a:tr h="1800939">
                <a:tc>
                  <a:txBody>
                    <a:bodyPr/>
                    <a:lstStyle/>
                    <a:p>
                      <a:pPr algn="l">
                        <a:lnSpc>
                          <a:spcPct val="107000"/>
                        </a:lnSpc>
                        <a:spcAft>
                          <a:spcPts val="0"/>
                        </a:spcAft>
                      </a:pPr>
                      <a:r>
                        <a:rPr lang="it-IT" sz="1200">
                          <a:effectLst/>
                        </a:rPr>
                        <a:t>Compilare un form con le info dell’immobile </a:t>
                      </a:r>
                    </a:p>
                    <a:p>
                      <a:pPr algn="l">
                        <a:lnSpc>
                          <a:spcPct val="107000"/>
                        </a:lnSpc>
                        <a:spcAft>
                          <a:spcPts val="0"/>
                        </a:spcAft>
                      </a:pPr>
                      <a:r>
                        <a:rPr lang="it-IT" sz="1200">
                          <a:effectLst/>
                        </a:rPr>
                        <a:t>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dirty="0">
                          <a:effectLst/>
                        </a:rPr>
                        <a:t>(+) Procedura nota a tutti, compilare un form online è analogo a compilare un modulo cartaceo</a:t>
                      </a:r>
                    </a:p>
                    <a:p>
                      <a:pPr algn="l">
                        <a:lnSpc>
                          <a:spcPct val="107000"/>
                        </a:lnSpc>
                        <a:spcAft>
                          <a:spcPts val="0"/>
                        </a:spcAft>
                      </a:pPr>
                      <a:r>
                        <a:rPr lang="it-IT" sz="1200" dirty="0">
                          <a:effectLst/>
                        </a:rPr>
                        <a:t>(+) Attraverso un’unica operazione, che avviene in un’unica pagina, è possibile fornire tutti i dati necessari alla messa a disposizione di un immobile</a:t>
                      </a:r>
                    </a:p>
                    <a:p>
                      <a:pPr algn="l">
                        <a:lnSpc>
                          <a:spcPct val="107000"/>
                        </a:lnSpc>
                        <a:spcAft>
                          <a:spcPts val="0"/>
                        </a:spcAft>
                      </a:pPr>
                      <a:r>
                        <a:rPr lang="it-IT" sz="1200" dirty="0">
                          <a:effectLst/>
                        </a:rPr>
                        <a:t>(+) Verrà visualizzato un placeholder/etichetta per ogni campo, quindi l’utente saprà immediatamente quale informazione inserirvi</a:t>
                      </a:r>
                      <a:br>
                        <a:rPr lang="it-IT" sz="1200" dirty="0">
                          <a:effectLst/>
                        </a:rPr>
                      </a:br>
                      <a:r>
                        <a:rPr lang="it-IT" sz="1200" dirty="0">
                          <a:effectLst/>
                        </a:rPr>
                        <a:t>(-) L’utente potrebbe essere scoraggiato nel vedere i campi relativi alle informazioni da inserire tutti insieme e potrebbe non sapere in che ordine procedere</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3120280062"/>
                  </a:ext>
                </a:extLst>
              </a:tr>
              <a:tr h="1512247">
                <a:tc>
                  <a:txBody>
                    <a:bodyPr/>
                    <a:lstStyle/>
                    <a:p>
                      <a:pPr algn="l">
                        <a:lnSpc>
                          <a:spcPct val="107000"/>
                        </a:lnSpc>
                        <a:spcAft>
                          <a:spcPts val="0"/>
                        </a:spcAft>
                      </a:pPr>
                      <a:r>
                        <a:rPr lang="it-IT" sz="1200">
                          <a:effectLst/>
                        </a:rPr>
                        <a:t>Ritornare alla pagina “I Miei Immobili”, che conterrà anche quello appena aggiunto, come conferma che l’operazione si è conclusa correttamente</a:t>
                      </a:r>
                    </a:p>
                    <a:p>
                      <a:pPr algn="l">
                        <a:lnSpc>
                          <a:spcPct val="107000"/>
                        </a:lnSpc>
                        <a:spcAft>
                          <a:spcPts val="0"/>
                        </a:spcAft>
                      </a:pPr>
                      <a:r>
                        <a:rPr lang="it-IT" sz="1200">
                          <a:effectLst/>
                        </a:rPr>
                        <a:t> </a:t>
                      </a:r>
                    </a:p>
                    <a:p>
                      <a:pPr algn="l">
                        <a:lnSpc>
                          <a:spcPct val="107000"/>
                        </a:lnSpc>
                        <a:spcAft>
                          <a:spcPts val="0"/>
                        </a:spcAft>
                      </a:pPr>
                      <a:r>
                        <a:rPr lang="it-IT" sz="1200">
                          <a:effectLst/>
                        </a:rPr>
                        <a:t> </a:t>
                      </a:r>
                    </a:p>
                    <a:p>
                      <a:pPr algn="l">
                        <a:lnSpc>
                          <a:spcPct val="107000"/>
                        </a:lnSpc>
                        <a:spcAft>
                          <a:spcPts val="0"/>
                        </a:spcAft>
                      </a:pPr>
                      <a:r>
                        <a:rPr lang="it-IT" sz="1200">
                          <a:effectLst/>
                        </a:rPr>
                        <a:t> </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tc>
                  <a:txBody>
                    <a:bodyPr/>
                    <a:lstStyle/>
                    <a:p>
                      <a:pPr algn="l">
                        <a:lnSpc>
                          <a:spcPct val="107000"/>
                        </a:lnSpc>
                        <a:spcAft>
                          <a:spcPts val="0"/>
                        </a:spcAft>
                      </a:pPr>
                      <a:r>
                        <a:rPr lang="it-IT" sz="1200" dirty="0">
                          <a:effectLst/>
                        </a:rPr>
                        <a:t>(+) Non è necessario visualizzare un messaggio di </a:t>
                      </a:r>
                      <a:r>
                        <a:rPr lang="it-IT" sz="1200" dirty="0" err="1">
                          <a:effectLst/>
                        </a:rPr>
                        <a:t>alert</a:t>
                      </a:r>
                      <a:r>
                        <a:rPr lang="it-IT" sz="1200" dirty="0">
                          <a:effectLst/>
                        </a:rPr>
                        <a:t> che informi del risultato dell’operazione. Visualizzare tale messaggio è immediato ma richiederebbe step ulteriori (chiudere il messaggio / tornare alla pagina “I Miei Immobili” manualmente)</a:t>
                      </a:r>
                    </a:p>
                    <a:p>
                      <a:pPr algn="l">
                        <a:lnSpc>
                          <a:spcPct val="107000"/>
                        </a:lnSpc>
                        <a:spcAft>
                          <a:spcPts val="0"/>
                        </a:spcAft>
                      </a:pPr>
                      <a:r>
                        <a:rPr lang="it-IT" sz="1200" dirty="0">
                          <a:effectLst/>
                        </a:rPr>
                        <a:t>(-) Se sono presenti molti immobili potrebbe non essere immediatamente evidente quale è appena stato aggiunto</a:t>
                      </a:r>
                    </a:p>
                    <a:p>
                      <a:pPr algn="l">
                        <a:lnSpc>
                          <a:spcPct val="107000"/>
                        </a:lnSpc>
                        <a:spcAft>
                          <a:spcPts val="0"/>
                        </a:spcAft>
                      </a:pPr>
                      <a:r>
                        <a:rPr lang="it-IT" sz="1200" dirty="0">
                          <a:effectLst/>
                        </a:rPr>
                        <a:t> </a:t>
                      </a:r>
                      <a:endParaRPr lang="it-IT"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7589" marR="57589" marT="0" marB="0"/>
                </a:tc>
                <a:extLst>
                  <a:ext uri="{0D108BD9-81ED-4DB2-BD59-A6C34878D82A}">
                    <a16:rowId xmlns:a16="http://schemas.microsoft.com/office/drawing/2014/main" val="415575650"/>
                  </a:ext>
                </a:extLst>
              </a:tr>
            </a:tbl>
          </a:graphicData>
        </a:graphic>
      </p:graphicFrame>
    </p:spTree>
    <p:extLst>
      <p:ext uri="{BB962C8B-B14F-4D97-AF65-F5344CB8AC3E}">
        <p14:creationId xmlns:p14="http://schemas.microsoft.com/office/powerpoint/2010/main" val="398461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(1) -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(2) – </a:t>
            </a:r>
            <a:br>
              <a:rPr lang="it-IT"/>
            </a:br>
            <a:r>
              <a:rPr lang="it-IT"/>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Storybording</a:t>
            </a:r>
            <a:r>
              <a:rPr lang="it-IT"/>
              <a:t> – Esempio (3) – </a:t>
            </a:r>
            <a:br>
              <a:rPr lang="it-IT"/>
            </a:br>
            <a:r>
              <a:rPr lang="it-IT"/>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Prototipo </a:t>
            </a:r>
            <a:r>
              <a:rPr lang="it-IT" err="1"/>
              <a:t>Low</a:t>
            </a:r>
            <a:r>
              <a:rPr lang="it-IT"/>
              <a:t>-fi – Esempio (1) - </a:t>
            </a:r>
            <a:r>
              <a:rPr lang="it-IT" sz="200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(2) – </a:t>
            </a:r>
            <a:r>
              <a:rPr lang="it-IT" sz="220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a:t>
            </a:r>
            <a:r>
              <a:rPr lang="it-IT" err="1"/>
              <a:t>Low</a:t>
            </a:r>
            <a:r>
              <a:rPr lang="it-IT"/>
              <a:t>-fi – Esempio (3) – </a:t>
            </a:r>
            <a:r>
              <a:rPr lang="it-IT" sz="220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fontScale="92500"/>
          </a:bodyPr>
          <a:lstStyle/>
          <a:p>
            <a:r>
              <a:rPr lang="it-IT" dirty="0"/>
              <a:t>Nella gestione di tali situazioni, sopraggiungono diversi problemi</a:t>
            </a:r>
          </a:p>
          <a:p>
            <a:pPr lvl="1"/>
            <a:r>
              <a:rPr lang="it-IT" dirty="0"/>
              <a:t>Bisogna effettuare il censimento della popolazione colpita.</a:t>
            </a:r>
          </a:p>
          <a:p>
            <a:pPr lvl="1"/>
            <a:r>
              <a:rPr lang="it-IT" dirty="0"/>
              <a:t>Sebbene la Protezione Civile abbia una lista di hotel disponibili ad ospitare le persone, spesso è comunque necessaria una prima fase in cui i cittadini vengono smistati in tendopoli, che vanno allestite in maniera rapidissima.</a:t>
            </a:r>
          </a:p>
          <a:p>
            <a:pPr lvl="1"/>
            <a:r>
              <a:rPr lang="it-IT" dirty="0"/>
              <a:t>Il sindaco del Comune, che in situazione di emergenza diventa capo della Protezione Civile, può risalire ad una lista di immobili liberi in possesso di altri cittadini, che eventualmente possono essere contattati per chiedere loro se sono disponibili a metterli a disposizione della popolazione colpita.</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(1) – </a:t>
            </a:r>
            <a:r>
              <a:rPr lang="it-IT" sz="2200"/>
              <a:t>Visualizzazione profilo utente (Lato Utente)</a:t>
            </a:r>
          </a:p>
        </p:txBody>
      </p:sp>
      <p:pic>
        <p:nvPicPr>
          <p:cNvPr id="6" name="Registrazione schermo 2019-05-15 alle 16.53.53.mov">
            <a:hlinkClick r:id="" action="ppaction://media"/>
            <a:extLst>
              <a:ext uri="{FF2B5EF4-FFF2-40B4-BE49-F238E27FC236}">
                <a16:creationId xmlns:a16="http://schemas.microsoft.com/office/drawing/2014/main" id="{F205C633-1F3A-4E46-93AA-60E7BFB4D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512" t="14834" r="20256" b="23627"/>
          <a:stretch/>
        </p:blipFill>
        <p:spPr>
          <a:xfrm>
            <a:off x="1377461" y="1910861"/>
            <a:ext cx="6389077" cy="4148752"/>
          </a:xfrm>
          <a:prstGeom prst="rect">
            <a:avLst/>
          </a:prstGeom>
        </p:spPr>
      </p:pic>
    </p:spTree>
    <p:extLst>
      <p:ext uri="{BB962C8B-B14F-4D97-AF65-F5344CB8AC3E}">
        <p14:creationId xmlns:p14="http://schemas.microsoft.com/office/powerpoint/2010/main" val="76475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(2) – </a:t>
            </a:r>
            <a:r>
              <a:rPr lang="it-IT" sz="2200"/>
              <a:t>Visualizzazione Immobili e rimozione occupanti - Lato Operatore </a:t>
            </a:r>
          </a:p>
        </p:txBody>
      </p:sp>
      <p:pic>
        <p:nvPicPr>
          <p:cNvPr id="4" name="Registrazione schermo 2019-05-15 alle 16.59.29.mov">
            <a:hlinkClick r:id="" action="ppaction://media"/>
            <a:extLst>
              <a:ext uri="{FF2B5EF4-FFF2-40B4-BE49-F238E27FC236}">
                <a16:creationId xmlns:a16="http://schemas.microsoft.com/office/drawing/2014/main" id="{3E7BFB94-D774-654C-9BE7-1BC309D44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10" t="16666" r="21538" b="24872"/>
          <a:stretch/>
        </p:blipFill>
        <p:spPr>
          <a:xfrm>
            <a:off x="1415561" y="1982582"/>
            <a:ext cx="6312877" cy="4043079"/>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(3) – </a:t>
            </a:r>
            <a:br>
              <a:rPr lang="it-IT"/>
            </a:br>
            <a:r>
              <a:rPr lang="it-IT" sz="1800"/>
              <a:t>Individuazione e assegnazione migliore immobile per il cittadino- Lato Operatore </a:t>
            </a:r>
          </a:p>
        </p:txBody>
      </p:sp>
      <p:pic>
        <p:nvPicPr>
          <p:cNvPr id="3" name="Registrazione schermo 2019-05-15 alle 17.04.05.mov">
            <a:hlinkClick r:id="" action="ppaction://media"/>
            <a:extLst>
              <a:ext uri="{FF2B5EF4-FFF2-40B4-BE49-F238E27FC236}">
                <a16:creationId xmlns:a16="http://schemas.microsoft.com/office/drawing/2014/main" id="{9244927B-293F-EF40-995F-A9E0C5AFED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667" t="17077" r="21538" b="24667"/>
          <a:stretch/>
        </p:blipFill>
        <p:spPr>
          <a:xfrm>
            <a:off x="1444869" y="2074772"/>
            <a:ext cx="6254262" cy="4009505"/>
          </a:xfrm>
          <a:prstGeom prst="rect">
            <a:avLst/>
          </a:prstGeom>
        </p:spPr>
      </p:pic>
    </p:spTree>
    <p:extLst>
      <p:ext uri="{BB962C8B-B14F-4D97-AF65-F5344CB8AC3E}">
        <p14:creationId xmlns:p14="http://schemas.microsoft.com/office/powerpoint/2010/main" val="12554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Prototipo Hi-Fi – Esempio (4) – </a:t>
            </a:r>
            <a:br>
              <a:rPr lang="it-IT"/>
            </a:br>
            <a:r>
              <a:rPr lang="it-IT" sz="1800"/>
              <a:t>Visualizzazione dettagli Immobile - Lato Operatore </a:t>
            </a:r>
          </a:p>
        </p:txBody>
      </p:sp>
      <p:pic>
        <p:nvPicPr>
          <p:cNvPr id="4" name="Registrazione schermo 2019-05-15 alle 17.05.52.mov">
            <a:hlinkClick r:id="" action="ppaction://media"/>
            <a:extLst>
              <a:ext uri="{FF2B5EF4-FFF2-40B4-BE49-F238E27FC236}">
                <a16:creationId xmlns:a16="http://schemas.microsoft.com/office/drawing/2014/main" id="{74A4D0A9-F701-AC4B-B44A-BD92375988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282" t="16462" r="21411" b="24871"/>
          <a:stretch/>
        </p:blipFill>
        <p:spPr>
          <a:xfrm>
            <a:off x="1290271" y="2119300"/>
            <a:ext cx="6563458" cy="4199440"/>
          </a:xfrm>
          <a:prstGeom prst="rect">
            <a:avLst/>
          </a:prstGeom>
        </p:spPr>
      </p:pic>
    </p:spTree>
    <p:extLst>
      <p:ext uri="{BB962C8B-B14F-4D97-AF65-F5344CB8AC3E}">
        <p14:creationId xmlns:p14="http://schemas.microsoft.com/office/powerpoint/2010/main" val="186975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pPr lvl="1"/>
            <a:endParaRPr lang="it-IT" dirty="0"/>
          </a:p>
          <a:p>
            <a:pPr lvl="1"/>
            <a:endParaRPr lang="it-IT" dirty="0"/>
          </a:p>
          <a:p>
            <a:pPr lvl="1"/>
            <a:endParaRPr lang="it-IT" dirty="0"/>
          </a:p>
        </p:txBody>
      </p:sp>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a:bodyPr>
          <a:lstStyle/>
          <a:p>
            <a:r>
              <a:rPr lang="it-IT" i="1" dirty="0"/>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92500" lnSpcReduction="10000"/>
          </a:bodyPr>
          <a:lstStyle/>
          <a:p>
            <a:pPr marL="0" indent="0">
              <a:buNone/>
            </a:pPr>
            <a:r>
              <a:rPr lang="it-IT" dirty="0"/>
              <a:t>Gli utenti target saranno persone appartenenti alle seguenti categorie:</a:t>
            </a:r>
          </a:p>
          <a:p>
            <a:r>
              <a:rPr lang="it-IT" dirty="0"/>
              <a:t>Cittadini che vogliono mettere a disposizione degli altri i propri immobili che non usano frequentemente.</a:t>
            </a:r>
          </a:p>
          <a:p>
            <a:r>
              <a:rPr lang="it-IT" dirty="0"/>
              <a:t>Operatori della Protezione Civile che hanno la necessità di assegnare, in modo rapido, la migliore soluzione abitativa possibile a chi ne ha bisogno.</a:t>
            </a:r>
          </a:p>
          <a:p>
            <a:r>
              <a:rPr lang="it-IT" dirty="0"/>
              <a:t>Cittadini che a causa di un evento catastrofico (terremoti, alluvioni, crollo di edifici) sono costretti a lasciare, temporaneamente o definitivamente, la propria abitazione.</a:t>
            </a:r>
          </a:p>
          <a:p>
            <a:endParaRPr lang="it-IT" dirty="0"/>
          </a:p>
        </p:txBody>
      </p:sp>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fontScale="85000" lnSpcReduction="20000"/>
          </a:bodyPr>
          <a:lstStyle/>
          <a:p>
            <a:pPr marL="0" indent="0">
              <a:buNone/>
            </a:pPr>
            <a:r>
              <a:rPr lang="it-IT" dirty="0"/>
              <a:t>La prima operazione compiuta è stata lo svolgimento di un’analisi contestuale. </a:t>
            </a:r>
          </a:p>
          <a:p>
            <a:r>
              <a:rPr lang="it-IT" dirty="0"/>
              <a:t>Come mezzo primario di raccolta di informazioni, sono state utilizzate le interviste, portate avanti con persone facenti parte dei target precedentemente individuati. </a:t>
            </a:r>
          </a:p>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p:txBody>
      </p:sp>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lnSpcReduction="10000"/>
          </a:bodyPr>
          <a:lstStyle/>
          <a:p>
            <a:r>
              <a:rPr lang="it-IT"/>
              <a:t>Con l’indagine contestuale abbiamo voluto raccogliere dati relativi alle aspettative che gli utenti potrebbero riporre nel sistema proposto e alla sua utilità percepita.</a:t>
            </a:r>
          </a:p>
          <a:p>
            <a:r>
              <a:rPr lang="it-IT"/>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pPr marL="0" indent="0">
              <a:buNone/>
            </a:pPr>
            <a:endParaRPr lang="it-IT"/>
          </a:p>
        </p:txBody>
      </p:sp>
    </p:spTree>
    <p:extLst>
      <p:ext uri="{BB962C8B-B14F-4D97-AF65-F5344CB8AC3E}">
        <p14:creationId xmlns:p14="http://schemas.microsoft.com/office/powerpoint/2010/main" val="3978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4558</Words>
  <Application>Microsoft Macintosh PowerPoint</Application>
  <PresentationFormat>Presentazione su schermo (4:3)</PresentationFormat>
  <Paragraphs>333</Paragraphs>
  <Slides>47</Slides>
  <Notes>26</Notes>
  <HiddenSlides>0</HiddenSlides>
  <MMClips>5</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47</vt:i4>
      </vt:variant>
    </vt:vector>
  </HeadingPairs>
  <TitlesOfParts>
    <vt:vector size="51"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vt:lpstr>
      <vt:lpstr>Indagine Contestuale - Risultati</vt:lpstr>
      <vt:lpstr>Indagine Contestuale - Risultati</vt:lpstr>
      <vt:lpstr>Personas</vt:lpstr>
      <vt:lpstr>Persona- Davide</vt:lpstr>
      <vt:lpstr>Persona- Luca</vt:lpstr>
      <vt:lpstr>Problem Scenarios e Claim</vt:lpstr>
      <vt:lpstr>Problem Scenario - Esempio</vt:lpstr>
      <vt:lpstr>Problem Scenario – Claim (Esempio)</vt:lpstr>
      <vt:lpstr>Requisiti Funzionali</vt:lpstr>
      <vt:lpstr>Design</vt:lpstr>
      <vt:lpstr>Activity Design</vt:lpstr>
      <vt:lpstr>Activity Design Metaphors</vt:lpstr>
      <vt:lpstr>Activity Scenario (Esempio)</vt:lpstr>
      <vt:lpstr>Activity Scenario – Claims – (Esempio)</vt:lpstr>
      <vt:lpstr>Information Design</vt:lpstr>
      <vt:lpstr>Information Design Metaphors</vt:lpstr>
      <vt:lpstr>Information Scenario (Esempio)</vt:lpstr>
      <vt:lpstr>Information Scenario – Claims – (Esempio)</vt:lpstr>
      <vt:lpstr>Interaction Design</vt:lpstr>
      <vt:lpstr>Interaction Design Metaphors</vt:lpstr>
      <vt:lpstr>Interaction Scenario (Esempio)</vt:lpstr>
      <vt:lpstr>Interaction Scenario – Claims – (Esempio)</vt:lpstr>
      <vt:lpstr>Prototipazione</vt:lpstr>
      <vt:lpstr>Prototipazione</vt:lpstr>
      <vt:lpstr>Storybording – Esempio (1) - Aggiunta Immobili</vt:lpstr>
      <vt:lpstr>Storybording – Esempio (2) –  Aggiunta Immobili</vt:lpstr>
      <vt:lpstr>Storybording – Esempio (3) –  Aggiunta Immobili</vt:lpstr>
      <vt:lpstr>Prototipo Low-fi – Esempio (1) - Profilo utente (Lato Utente)</vt:lpstr>
      <vt:lpstr>Prototipo Low-fi – Esempio (2) – Gestione Occupanti (Lato Operatore)</vt:lpstr>
      <vt:lpstr>Prototipo Low-fi – Esempio (3) – Dettagli Immobile (Lato Operatore)</vt:lpstr>
      <vt:lpstr>Prototipo Hi-Fi – Esempio (1) – Visualizzazione profilo utente (Lato Utente)</vt:lpstr>
      <vt:lpstr>Prototipo Hi-Fi – Esempio (2) – Visualizzazione Immobili e rimozione occupanti - Lato Operatore </vt:lpstr>
      <vt:lpstr>Prototipo Hi-Fi – Esempio (3) –  Individuazione e assegnazione migliore immobile per il cittadino- Lato Operatore </vt:lpstr>
      <vt:lpstr>Prototipo Hi-Fi – Esempio (4) –  Visualizzazione dettagli Immobile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Emanuele Gargiulo</cp:lastModifiedBy>
  <cp:revision>44</cp:revision>
  <dcterms:created xsi:type="dcterms:W3CDTF">2019-05-15T14:10:37Z</dcterms:created>
  <dcterms:modified xsi:type="dcterms:W3CDTF">2019-05-22T10:58:04Z</dcterms:modified>
</cp:coreProperties>
</file>